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线条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标题文本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5" name="正文级别 1…"/>
          <p:cNvSpPr txBox="1"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" name="幻灯片编号"/>
          <p:cNvSpPr txBox="1"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Johnny Appleseed"/>
          <p:cNvSpPr txBox="1"/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6" name="“在此键入引文。”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10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42761833_2880x1921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像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标题文本"/>
          <p:cNvSpPr txBox="1"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5" name="正文级别 1…"/>
          <p:cNvSpPr txBox="1"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文本"/>
          <p:cNvSpPr txBox="1"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图像"/>
          <p:cNvSpPr/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标题文本"/>
          <p:cNvSpPr txBox="1"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标题文本</a:t>
            </a:r>
          </a:p>
        </p:txBody>
      </p:sp>
      <p:sp>
        <p:nvSpPr>
          <p:cNvPr id="43" name="正文级别 1…"/>
          <p:cNvSpPr txBox="1"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线条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线条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线条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线条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线条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线条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6" name="正文级别 1…"/>
          <p:cNvSpPr txBox="1"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线条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线条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线条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图像"/>
          <p:cNvSpPr/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79" name="正文级别 1…"/>
          <p:cNvSpPr txBox="1"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图像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图像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图像"/>
          <p:cNvSpPr/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线条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正文级别 1…"/>
          <p:cNvSpPr txBox="1"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标题文本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tif"/><Relationship Id="rId4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tif"/><Relationship Id="rId4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tif"/><Relationship Id="rId4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tif"/><Relationship Id="rId4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tif"/><Relationship Id="rId4" Type="http://schemas.openxmlformats.org/officeDocument/2006/relationships/image" Target="../media/image1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tif"/><Relationship Id="rId4" Type="http://schemas.openxmlformats.org/officeDocument/2006/relationships/image" Target="../media/image1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4.tif"/><Relationship Id="rId4" Type="http://schemas.openxmlformats.org/officeDocument/2006/relationships/image" Target="../media/image1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5.tif"/><Relationship Id="rId4" Type="http://schemas.openxmlformats.org/officeDocument/2006/relationships/image" Target="../media/image9.png"/><Relationship Id="rId5" Type="http://schemas.openxmlformats.org/officeDocument/2006/relationships/image" Target="../media/image16.tif"/><Relationship Id="rId6" Type="http://schemas.openxmlformats.org/officeDocument/2006/relationships/image" Target="../media/image1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7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8.tif"/><Relationship Id="rId4" Type="http://schemas.openxmlformats.org/officeDocument/2006/relationships/image" Target="../media/image20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9.tif"/><Relationship Id="rId4" Type="http://schemas.openxmlformats.org/officeDocument/2006/relationships/image" Target="../media/image21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5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6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tif"/><Relationship Id="rId4" Type="http://schemas.openxmlformats.org/officeDocument/2006/relationships/image" Target="../media/image8.png"/><Relationship Id="rId5" Type="http://schemas.openxmlformats.org/officeDocument/2006/relationships/image" Target="../media/image6.tif"/><Relationship Id="rId6" Type="http://schemas.openxmlformats.org/officeDocument/2006/relationships/image" Target="../media/image9.png"/><Relationship Id="rId7" Type="http://schemas.openxmlformats.org/officeDocument/2006/relationships/image" Target="../media/image7.tif"/><Relationship Id="rId8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性能的秘诀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性能的秘诀</a:t>
            </a:r>
          </a:p>
        </p:txBody>
      </p:sp>
      <p:sp>
        <p:nvSpPr>
          <p:cNvPr id="132" name="chrome插件支持推送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chrome插件支持推送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我的经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我的经历</a:t>
            </a:r>
          </a:p>
        </p:txBody>
      </p:sp>
      <p:sp>
        <p:nvSpPr>
          <p:cNvPr id="178" name="曾经想在斗鱼直播游戏，发现电脑带不动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曾经想在斗鱼直播游戏，发现电脑带不动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我I5+660不服，一顿直播软件调参，还是卡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突然看斗鱼官网要求E3+760，都很贵，犹豫都要买么？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无论如何，升级主板才能用新硬件...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先买了E3，发现还是卡...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再买1060...终于不卡了，原来是显卡的问题，E3几乎白买</a:t>
            </a:r>
          </a:p>
        </p:txBody>
      </p:sp>
      <p:grpSp>
        <p:nvGrpSpPr>
          <p:cNvPr id="181" name="图像"/>
          <p:cNvGrpSpPr/>
          <p:nvPr/>
        </p:nvGrpSpPr>
        <p:grpSpPr>
          <a:xfrm>
            <a:off x="8398510" y="2578100"/>
            <a:ext cx="4316506" cy="2634104"/>
            <a:chOff x="0" y="0"/>
            <a:chExt cx="4316504" cy="2634103"/>
          </a:xfrm>
        </p:grpSpPr>
        <p:pic>
          <p:nvPicPr>
            <p:cNvPr id="180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062505" cy="23039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9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316505" cy="26341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2"/>
      <p:bldP build="p" bldLvl="5" animBg="1" rev="0" advAuto="0" spid="17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不要盲目猜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不要盲目猜测</a:t>
            </a:r>
          </a:p>
        </p:txBody>
      </p:sp>
      <p:sp>
        <p:nvSpPr>
          <p:cNvPr id="184" name="用工具：ab、top、vmstat、iostat、perftop、sar、callgrind等，做量化分析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用工具：ab、top、vmstat、iostat、perftop、sar、callgrind等，做量化分析!</a:t>
            </a:r>
          </a:p>
          <a:p>
            <a:pPr>
              <a:buBlip>
                <a:blip r:embed="rId2"/>
              </a:buBlip>
            </a:pPr>
            <a:r>
              <a:t>用经验：直觉、猜测、验证、总结、纠错，不要轻信以往经验，不要忽略场景的差异！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PU常见问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CPU常见问题</a:t>
            </a:r>
          </a:p>
        </p:txBody>
      </p:sp>
      <p:sp>
        <p:nvSpPr>
          <p:cNvPr id="187" name="CPU慢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9470" indent="-339470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CPU慢</a:t>
            </a:r>
          </a:p>
          <a:p>
            <a:pPr lvl="1" marL="678941" indent="-339470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例：redis单线程纯内存操作，CPU主频越高则处理越快，核心多没有收益</a:t>
            </a:r>
          </a:p>
          <a:p>
            <a:pPr marL="339470" indent="-339470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用户代码慢</a:t>
            </a:r>
          </a:p>
          <a:p>
            <a:pPr lvl="1" marL="678941" indent="-339470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例：用in_array遍历查找，而没有使用array_key_exists哈希查找</a:t>
            </a:r>
          </a:p>
          <a:p>
            <a:pPr marL="339470" indent="-339470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系统代码慢：</a:t>
            </a:r>
          </a:p>
          <a:p>
            <a:pPr lvl="1" marL="678941" indent="-339470" defTabSz="473201">
              <a:spcBef>
                <a:spcPts val="3400"/>
              </a:spcBef>
              <a:buBlip>
                <a:blip r:embed="rId2"/>
              </a:buBlip>
              <a:defRPr sz="2754"/>
            </a:pPr>
            <a:r>
              <a:t>例：php短连接到redis，导致内核大量时间处理tcp握手，sys cpu打高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IO常见问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IO常见问题</a:t>
            </a:r>
          </a:p>
        </p:txBody>
      </p:sp>
      <p:sp>
        <p:nvSpPr>
          <p:cNvPr id="190" name="延迟高：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延迟高：</a:t>
            </a:r>
          </a:p>
          <a:p>
            <a:pPr lvl="1" marL="75437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redis循环get 10次，耗费10倍时间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吞吐低：</a:t>
            </a:r>
          </a:p>
          <a:p>
            <a:pPr lvl="1" marL="75437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mysql插入一条10毫秒，1秒只能插100条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随机读写：</a:t>
            </a:r>
          </a:p>
          <a:p>
            <a:pPr lvl="1" marL="75437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机械磁盘的磁头需要寻道</a:t>
            </a:r>
          </a:p>
        </p:txBody>
      </p:sp>
      <p:grpSp>
        <p:nvGrpSpPr>
          <p:cNvPr id="193" name="图像"/>
          <p:cNvGrpSpPr/>
          <p:nvPr/>
        </p:nvGrpSpPr>
        <p:grpSpPr>
          <a:xfrm>
            <a:off x="8966605" y="2763314"/>
            <a:ext cx="3631795" cy="6335170"/>
            <a:chOff x="0" y="0"/>
            <a:chExt cx="3631794" cy="6335168"/>
          </a:xfrm>
        </p:grpSpPr>
        <p:pic>
          <p:nvPicPr>
            <p:cNvPr id="192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3377795" cy="60049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31795" cy="63351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1"/>
      <p:bldP build="whole" bldLvl="1" animBg="1" rev="0" advAuto="0" spid="19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练习：分析下面的性能问题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练习：分析下面的性能问题</a:t>
            </a:r>
          </a:p>
        </p:txBody>
      </p:sp>
      <p:sp>
        <p:nvSpPr>
          <p:cNvPr id="196" name="关注feed流，插入mysql队列堆积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关注feed流，插入mysql队列堆积</a:t>
            </a:r>
          </a:p>
          <a:p>
            <a:pPr>
              <a:buBlip>
                <a:blip r:embed="rId2"/>
              </a:buBlip>
            </a:pPr>
            <a:r>
              <a:t>好价点赞，更新mysql队列堆积了</a:t>
            </a:r>
          </a:p>
        </p:txBody>
      </p:sp>
      <p:grpSp>
        <p:nvGrpSpPr>
          <p:cNvPr id="199" name="图像"/>
          <p:cNvGrpSpPr/>
          <p:nvPr/>
        </p:nvGrpSpPr>
        <p:grpSpPr>
          <a:xfrm>
            <a:off x="7480300" y="3575050"/>
            <a:ext cx="5184272" cy="4124198"/>
            <a:chOff x="0" y="0"/>
            <a:chExt cx="5184271" cy="4124197"/>
          </a:xfrm>
        </p:grpSpPr>
        <p:pic>
          <p:nvPicPr>
            <p:cNvPr id="198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930272" cy="379399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7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184272" cy="412419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2"/>
      <p:bldP build="p" bldLvl="5" animBg="1" rev="0" advAuto="0" spid="19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怀疑与定位的差距  ==  量化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怀疑与定位的差距  ==  </a:t>
            </a:r>
            <a:r>
              <a:rPr sz="9000">
                <a:solidFill>
                  <a:schemeClr val="accent5">
                    <a:satOff val="-8700"/>
                    <a:lumOff val="-21853"/>
                  </a:schemeClr>
                </a:solidFill>
              </a:rPr>
              <a:t>量化</a:t>
            </a:r>
          </a:p>
        </p:txBody>
      </p:sp>
      <p:sp>
        <p:nvSpPr>
          <p:cNvPr id="202" name="QPS/T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3298"/>
            </a:pPr>
            <a:r>
              <a:t>QPS/TPS</a:t>
            </a: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3298"/>
            </a:pPr>
            <a:r>
              <a:t>USR/SYS CPU</a:t>
            </a: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3298"/>
            </a:pPr>
            <a:r>
              <a:t>MEM</a:t>
            </a: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3298"/>
            </a:pPr>
            <a:r>
              <a:t>IOPS</a:t>
            </a: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3298"/>
            </a:pPr>
            <a:r>
              <a:t>PPS</a:t>
            </a:r>
          </a:p>
          <a:p>
            <a:pPr lvl="1" marL="813054" indent="-406527" defTabSz="566674">
              <a:spcBef>
                <a:spcPts val="4000"/>
              </a:spcBef>
              <a:buBlip>
                <a:blip r:embed="rId2"/>
              </a:buBlip>
              <a:defRPr sz="3298"/>
            </a:pPr>
            <a:r>
              <a:t>Bandwidth（disk, network）</a:t>
            </a:r>
          </a:p>
        </p:txBody>
      </p:sp>
      <p:grpSp>
        <p:nvGrpSpPr>
          <p:cNvPr id="205" name="图像"/>
          <p:cNvGrpSpPr/>
          <p:nvPr/>
        </p:nvGrpSpPr>
        <p:grpSpPr>
          <a:xfrm>
            <a:off x="6454461" y="4077751"/>
            <a:ext cx="5407339" cy="3008849"/>
            <a:chOff x="0" y="0"/>
            <a:chExt cx="5407337" cy="3008847"/>
          </a:xfrm>
        </p:grpSpPr>
        <p:pic>
          <p:nvPicPr>
            <p:cNvPr id="204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5153338" cy="26786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3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407338" cy="300884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2" grpId="1"/>
      <p:bldP build="whole" bldLvl="1" animBg="1" rev="0" advAuto="0" spid="20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优化的思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优化的思路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问题：CPU问题有哪些优化思路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问题：CPU问题有哪些优化思路?</a:t>
            </a:r>
          </a:p>
        </p:txBody>
      </p:sp>
      <p:sp>
        <p:nvSpPr>
          <p:cNvPr id="210" name="更快：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更快：</a:t>
            </a:r>
          </a:p>
          <a:p>
            <a:pPr lvl="1" marL="75437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换主频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更快</a:t>
            </a:r>
            <a:r>
              <a:t>的处理器 -- 技术革新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更多：</a:t>
            </a:r>
          </a:p>
          <a:p>
            <a:pPr lvl="1" marL="75437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换核心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更多</a:t>
            </a:r>
            <a:r>
              <a:t>的处理器 -- 能扩容解决的不是问题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更少</a:t>
            </a:r>
          </a:p>
          <a:p>
            <a:pPr lvl="1" marL="75437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让代码做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更少</a:t>
            </a:r>
            <a:r>
              <a:t>的计算 -- 减少重复的，保留必要的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练习：优化下面的代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练习：优化下面的代码</a:t>
            </a:r>
          </a:p>
        </p:txBody>
      </p:sp>
      <p:sp>
        <p:nvSpPr>
          <p:cNvPr id="213" name="foreach ($articles as $article) {…"/>
          <p:cNvSpPr txBox="1"/>
          <p:nvPr/>
        </p:nvSpPr>
        <p:spPr>
          <a:xfrm>
            <a:off x="1114400" y="3562350"/>
            <a:ext cx="8883700" cy="426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foreach ($articles as $article) {</a:t>
            </a:r>
          </a:p>
          <a:p>
            <a:pPr algn="l"/>
            <a:r>
              <a:t>    $channels = ["post", "news"];</a:t>
            </a:r>
          </a:p>
          <a:p>
            <a:pPr algn="l"/>
          </a:p>
          <a:p>
            <a:pPr algn="l"/>
            <a:r>
              <a:t>    if (!in_array($article['channel'], $channels)) {</a:t>
            </a:r>
          </a:p>
          <a:p>
            <a:pPr algn="l"/>
            <a:r>
              <a:t>        continue;</a:t>
            </a:r>
          </a:p>
          <a:p>
            <a:pPr algn="l"/>
            <a:r>
              <a:t>    }</a:t>
            </a:r>
          </a:p>
          <a:p>
            <a:pPr algn="l"/>
            <a:r>
              <a:t>    sleep(0.1);</a:t>
            </a:r>
          </a:p>
          <a:p>
            <a:pPr algn="l"/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问题：哪个更难优化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问题：哪个更难优化？</a:t>
            </a:r>
          </a:p>
        </p:txBody>
      </p:sp>
      <p:sp>
        <p:nvSpPr>
          <p:cNvPr id="216" name="代码还没怎么跑，CPU就已经没了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代码还没怎么跑，CPU就已经没了</a:t>
            </a:r>
          </a:p>
          <a:p>
            <a:pPr lvl="1">
              <a:buBlip>
                <a:blip r:embed="rId2"/>
              </a:buBlip>
            </a:pPr>
            <a:r>
              <a:t>人活着，钱就没了</a:t>
            </a:r>
          </a:p>
          <a:p>
            <a:pPr>
              <a:buBlip>
                <a:blip r:embed="rId2"/>
              </a:buBlip>
            </a:pPr>
            <a:r>
              <a:t>CPU还有剩余，代码却提升不动了</a:t>
            </a:r>
          </a:p>
          <a:p>
            <a:pPr lvl="1">
              <a:buBlip>
                <a:blip r:embed="rId2"/>
              </a:buBlip>
            </a:pPr>
            <a:r>
              <a:t>人挂了，钱没花了</a:t>
            </a:r>
          </a:p>
        </p:txBody>
      </p:sp>
      <p:grpSp>
        <p:nvGrpSpPr>
          <p:cNvPr id="219" name="图像"/>
          <p:cNvGrpSpPr/>
          <p:nvPr/>
        </p:nvGrpSpPr>
        <p:grpSpPr>
          <a:xfrm>
            <a:off x="7981950" y="3829050"/>
            <a:ext cx="4505175" cy="3514478"/>
            <a:chOff x="0" y="0"/>
            <a:chExt cx="4505174" cy="3514477"/>
          </a:xfrm>
        </p:grpSpPr>
        <p:pic>
          <p:nvPicPr>
            <p:cNvPr id="218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251175" cy="31842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7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505175" cy="351447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目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目录</a:t>
            </a:r>
          </a:p>
        </p:txBody>
      </p:sp>
      <p:sp>
        <p:nvSpPr>
          <p:cNvPr id="135" name="性能的分类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性能的分类</a:t>
            </a:r>
          </a:p>
          <a:p>
            <a:pPr>
              <a:buBlip>
                <a:blip r:embed="rId2"/>
              </a:buBlip>
            </a:pPr>
            <a:r>
              <a:t>问题的定位</a:t>
            </a:r>
          </a:p>
          <a:p>
            <a:pPr>
              <a:buBlip>
                <a:blip r:embed="rId2"/>
              </a:buBlip>
            </a:pPr>
            <a:r>
              <a:t>优化的思路</a:t>
            </a:r>
          </a:p>
          <a:p>
            <a:pPr>
              <a:buBlip>
                <a:blip r:embed="rId2"/>
              </a:buBlip>
            </a:pPr>
            <a:r>
              <a:t>chrome案例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锁是CPU低利用率第1杀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锁是CPU低利用率第1杀手</a:t>
            </a:r>
          </a:p>
        </p:txBody>
      </p:sp>
      <p:sp>
        <p:nvSpPr>
          <p:cNvPr id="222" name="锁 == 并行变串行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锁 == 并行变串行</a:t>
            </a:r>
          </a:p>
          <a:p>
            <a:pPr lvl="1"/>
            <a:r>
              <a:t>减小锁粒度，充分利用多核并行</a:t>
            </a:r>
          </a:p>
        </p:txBody>
      </p:sp>
      <p:grpSp>
        <p:nvGrpSpPr>
          <p:cNvPr id="225" name="图像"/>
          <p:cNvGrpSpPr/>
          <p:nvPr/>
        </p:nvGrpSpPr>
        <p:grpSpPr>
          <a:xfrm>
            <a:off x="7515221" y="2578100"/>
            <a:ext cx="4994279" cy="3678619"/>
            <a:chOff x="0" y="0"/>
            <a:chExt cx="4994278" cy="3678618"/>
          </a:xfrm>
        </p:grpSpPr>
        <p:pic>
          <p:nvPicPr>
            <p:cNvPr id="224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740279" cy="33484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3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994279" cy="36786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2"/>
      <p:bldP build="p" bldLvl="5" animBg="1" rev="0" advAuto="0" spid="2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练习：优化下面的CPU低利用率场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5888"/>
            </a:lvl1pPr>
          </a:lstStyle>
          <a:p>
            <a:pPr/>
            <a:r>
              <a:t>练习：优化下面的CPU低利用率场景</a:t>
            </a:r>
          </a:p>
        </p:txBody>
      </p:sp>
      <p:sp>
        <p:nvSpPr>
          <p:cNvPr id="228" name="好价点赞，更新mysql队列堆积了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好价点赞，更新mysql队列堆积了</a:t>
            </a:r>
          </a:p>
          <a:p>
            <a:pPr lvl="1">
              <a:buBlip>
                <a:blip r:embed="rId2"/>
              </a:buBlip>
            </a:pPr>
            <a:r>
              <a:t>增加消费进程？不是本质。</a:t>
            </a:r>
          </a:p>
          <a:p>
            <a:pPr lvl="1">
              <a:buBlip>
                <a:blip r:embed="rId2"/>
              </a:buBlip>
            </a:pPr>
            <a:r>
              <a:t>mysql行锁导致，可以利用redis累加，定期更新到mysql。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谁是CPU低利用率第2杀手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谁是CPU低利用率第2杀手？</a:t>
            </a:r>
          </a:p>
        </p:txBody>
      </p:sp>
      <p:sp>
        <p:nvSpPr>
          <p:cNvPr id="231" name="I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IO</a:t>
            </a:r>
          </a:p>
          <a:p>
            <a:pPr lvl="1">
              <a:buBlip>
                <a:blip r:embed="rId2"/>
              </a:buBlip>
            </a:pPr>
            <a:r>
              <a:t>同步网络调用</a:t>
            </a:r>
          </a:p>
          <a:p>
            <a:pPr lvl="1">
              <a:buBlip>
                <a:blip r:embed="rId2"/>
              </a:buBlip>
            </a:pPr>
            <a:r>
              <a:t>磁盘寻道</a:t>
            </a:r>
          </a:p>
        </p:txBody>
      </p:sp>
      <p:grpSp>
        <p:nvGrpSpPr>
          <p:cNvPr id="234" name="图像"/>
          <p:cNvGrpSpPr/>
          <p:nvPr/>
        </p:nvGrpSpPr>
        <p:grpSpPr>
          <a:xfrm>
            <a:off x="6323854" y="3423754"/>
            <a:ext cx="6243873" cy="4817159"/>
            <a:chOff x="0" y="0"/>
            <a:chExt cx="6243871" cy="4817158"/>
          </a:xfrm>
        </p:grpSpPr>
        <p:pic>
          <p:nvPicPr>
            <p:cNvPr id="233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5989872" cy="44869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2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243872" cy="48171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  <p:bldP build="whole" bldLvl="1" animBg="1" rev="0" advAuto="0" spid="23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问题：磁盘IO问题有哪些优化思路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31622">
              <a:defRPr sz="5824"/>
            </a:pPr>
            <a:r>
              <a:t>问题：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磁盘IO</a:t>
            </a:r>
            <a:r>
              <a:t>问题有哪些优化思路？</a:t>
            </a:r>
          </a:p>
        </p:txBody>
      </p:sp>
      <p:sp>
        <p:nvSpPr>
          <p:cNvPr id="237" name="更快：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更快：</a:t>
            </a:r>
          </a:p>
          <a:p>
            <a:pPr lvl="1" marL="75437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用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更快</a:t>
            </a:r>
            <a:r>
              <a:t>的SSD替换HDD -&gt; 技术革新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更多：</a:t>
            </a:r>
          </a:p>
          <a:p>
            <a:pPr lvl="1" marL="75437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用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更多</a:t>
            </a:r>
            <a:r>
              <a:t>的内存缓存数据 -&gt; 避免IO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更大：</a:t>
            </a:r>
          </a:p>
          <a:p>
            <a:pPr lvl="1" marL="75437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用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更大</a:t>
            </a:r>
            <a:r>
              <a:t>的批次读写磁盘 -&gt; 减少随机IO</a:t>
            </a:r>
          </a:p>
        </p:txBody>
      </p:sp>
      <p:grpSp>
        <p:nvGrpSpPr>
          <p:cNvPr id="240" name="图像"/>
          <p:cNvGrpSpPr/>
          <p:nvPr/>
        </p:nvGrpSpPr>
        <p:grpSpPr>
          <a:xfrm>
            <a:off x="8667750" y="3663950"/>
            <a:ext cx="3694930" cy="4533898"/>
            <a:chOff x="0" y="0"/>
            <a:chExt cx="3694929" cy="4533897"/>
          </a:xfrm>
        </p:grpSpPr>
        <p:pic>
          <p:nvPicPr>
            <p:cNvPr id="239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3440930" cy="420369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8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94930" cy="453389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练习：分析原因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练习：分析原因</a:t>
            </a:r>
          </a:p>
        </p:txBody>
      </p:sp>
      <p:sp>
        <p:nvSpPr>
          <p:cNvPr id="243" name="慢SQL第二次执行就不慢了，为什么？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慢SQL第二次执行就不慢了，为什么？</a:t>
            </a:r>
          </a:p>
          <a:p>
            <a:pPr>
              <a:buBlip>
                <a:blip r:embed="rId2"/>
              </a:buBlip>
            </a:pPr>
            <a:r>
              <a:t>为什么编程软件第一打开慢，第二次就变快了？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问题：网络IO问题有哪些优化思路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31622">
              <a:defRPr sz="5824"/>
            </a:pPr>
            <a:r>
              <a:t>问题：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网络IO</a:t>
            </a:r>
            <a:r>
              <a:t>问题有哪些优化思路？</a:t>
            </a:r>
          </a:p>
        </p:txBody>
      </p:sp>
      <p:sp>
        <p:nvSpPr>
          <p:cNvPr id="246" name="更大：…"/>
          <p:cNvSpPr txBox="1"/>
          <p:nvPr>
            <p:ph type="body" idx="1"/>
          </p:nvPr>
        </p:nvSpPr>
        <p:spPr>
          <a:xfrm>
            <a:off x="508000" y="3032123"/>
            <a:ext cx="11988800" cy="5727701"/>
          </a:xfrm>
          <a:prstGeom prst="rect">
            <a:avLst/>
          </a:prstGeom>
        </p:spPr>
        <p:txBody>
          <a:bodyPr/>
          <a:lstStyle/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更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大</a:t>
            </a:r>
            <a:r>
              <a:t>：</a:t>
            </a:r>
          </a:p>
          <a:p>
            <a:pPr lvl="1" marL="75437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请求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批量</a:t>
            </a:r>
            <a:r>
              <a:t>发送，减少小包传输 -- 直接提升吞吐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更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长</a:t>
            </a:r>
            <a:r>
              <a:t>：</a:t>
            </a:r>
          </a:p>
          <a:p>
            <a:pPr lvl="1" marL="75437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能用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长连接</a:t>
            </a:r>
            <a:r>
              <a:t>就别用短连接 -- 降低负载/延迟，间接提升吞吐</a:t>
            </a:r>
          </a:p>
          <a:p>
            <a:pPr marL="37718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更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宽</a:t>
            </a:r>
            <a:r>
              <a:t>：</a:t>
            </a:r>
          </a:p>
          <a:p>
            <a:pPr lvl="1" marL="754379" indent="-37718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异步IO</a:t>
            </a:r>
            <a:r>
              <a:t>编程，无需同步等待结果  -- 吞吐不受延迟影响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案例：用户系统对接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案例：用户系统对接ES</a:t>
            </a:r>
          </a:p>
        </p:txBody>
      </p:sp>
      <p:sp>
        <p:nvSpPr>
          <p:cNvPr id="249" name="用户重构需将实时变化的用户金币、积分等数据存储到ES中，此前只存在Redis里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用户重构需将实时变化的用户金币、积分等数据存储到ES中，此前只存在Redis里。</a:t>
            </a:r>
          </a:p>
          <a:p>
            <a:pPr>
              <a:buBlip>
                <a:blip r:embed="rId2"/>
              </a:buBlip>
            </a:pPr>
            <a:r>
              <a:t>用户运营活动时，金币、积分高频更新，</a:t>
            </a:r>
            <a:r>
              <a:rPr>
                <a:solidFill>
                  <a:schemeClr val="accent5">
                    <a:satOff val="-8700"/>
                    <a:lumOff val="-21853"/>
                  </a:schemeClr>
                </a:solidFill>
              </a:rPr>
              <a:t>ES更新速度无法跟进</a:t>
            </a:r>
            <a:r>
              <a:t>。</a:t>
            </a:r>
          </a:p>
          <a:p>
            <a:pPr>
              <a:buBlip>
                <a:blip r:embed="rId2"/>
              </a:buBlip>
            </a:pPr>
            <a:r>
              <a:t>ES作为后台查询用途，不要求金币、积分完全实时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我们的方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我们的方案</a:t>
            </a:r>
          </a:p>
        </p:txBody>
      </p:sp>
      <p:sp>
        <p:nvSpPr>
          <p:cNvPr id="252" name="金币、积分变化仍旧实时更新到Red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金币、积分变化仍旧实时更新到Redis</a:t>
            </a:r>
          </a:p>
          <a:p>
            <a:pPr>
              <a:buBlip>
                <a:blip r:embed="rId2"/>
              </a:buBlip>
            </a:pPr>
            <a:r>
              <a:t>向Redis去重集合中set uid</a:t>
            </a:r>
          </a:p>
          <a:p>
            <a:pPr>
              <a:buBlip>
                <a:blip r:embed="rId2"/>
              </a:buBlip>
            </a:pPr>
            <a:r>
              <a:t>job周期性运行，把set中的uid的金币、积分同步到ES</a:t>
            </a:r>
          </a:p>
          <a:p>
            <a:pPr>
              <a:buBlip>
                <a:blip r:embed="rId2"/>
              </a:buBlip>
            </a:pPr>
            <a:r>
              <a:t>向ES更新时，采用bulk批量接口同时更新多个uid的记录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练习：给出优化方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练习：给出优化方案</a:t>
            </a:r>
          </a:p>
        </p:txBody>
      </p:sp>
      <p:sp>
        <p:nvSpPr>
          <p:cNvPr id="255" name="某业务接口需要进行5000次Redis get请求，耗时5秒无法接受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某业务接口需要进行5000次Redis get请求，耗时5秒无法接受</a:t>
            </a:r>
          </a:p>
          <a:p>
            <a:pPr>
              <a:buBlip>
                <a:blip r:embed="rId2"/>
              </a:buBlip>
            </a:pPr>
            <a:r>
              <a:t>用户redis cluster经常连接超时，如何优化？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优化的几个金句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优化的几个金句</a:t>
            </a:r>
          </a:p>
        </p:txBody>
      </p:sp>
      <p:sp>
        <p:nvSpPr>
          <p:cNvPr id="258" name="战略层面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4325" indent="-314325" defTabSz="438150">
              <a:spcBef>
                <a:spcPts val="3100"/>
              </a:spcBef>
              <a:buBlip>
                <a:blip r:embed="rId2"/>
              </a:buBlip>
              <a:defRPr sz="2550"/>
            </a:pPr>
            <a:r>
              <a:t>战略层面</a:t>
            </a:r>
          </a:p>
          <a:p>
            <a:pPr lvl="1" marL="628650" indent="-314325" defTabSz="438150">
              <a:spcBef>
                <a:spcPts val="3100"/>
              </a:spcBef>
              <a:buBlip>
                <a:blip r:embed="rId2"/>
              </a:buBlip>
              <a:defRPr sz="2550"/>
            </a:pPr>
            <a:r>
              <a:t>2:8原则</a:t>
            </a:r>
          </a:p>
          <a:p>
            <a:pPr lvl="1" marL="628650" indent="-314325" defTabSz="438150">
              <a:spcBef>
                <a:spcPts val="3100"/>
              </a:spcBef>
              <a:buBlip>
                <a:blip r:embed="rId2"/>
              </a:buBlip>
              <a:defRPr sz="2550"/>
            </a:pPr>
            <a:r>
              <a:t>大拆小</a:t>
            </a:r>
          </a:p>
          <a:p>
            <a:pPr marL="314325" indent="-314325" defTabSz="438150">
              <a:spcBef>
                <a:spcPts val="3100"/>
              </a:spcBef>
              <a:buBlip>
                <a:blip r:embed="rId2"/>
              </a:buBlip>
              <a:defRPr sz="2550"/>
            </a:pPr>
            <a:r>
              <a:t>战术层面</a:t>
            </a:r>
          </a:p>
          <a:p>
            <a:pPr lvl="1" marL="628650" indent="-314325" defTabSz="438150">
              <a:spcBef>
                <a:spcPts val="3100"/>
              </a:spcBef>
              <a:buBlip>
                <a:blip r:embed="rId2"/>
              </a:buBlip>
              <a:defRPr sz="2550"/>
            </a:pPr>
            <a:r>
              <a:t>延迟 换 吞吐</a:t>
            </a:r>
          </a:p>
          <a:p>
            <a:pPr lvl="1" marL="628650" indent="-314325" defTabSz="438150">
              <a:spcBef>
                <a:spcPts val="3100"/>
              </a:spcBef>
              <a:buBlip>
                <a:blip r:embed="rId2"/>
              </a:buBlip>
              <a:defRPr sz="2550"/>
            </a:pPr>
            <a:r>
              <a:t>空间 换 时间</a:t>
            </a:r>
          </a:p>
          <a:p>
            <a:pPr lvl="1" marL="628650" indent="-314325" defTabSz="438150">
              <a:spcBef>
                <a:spcPts val="3100"/>
              </a:spcBef>
              <a:buBlip>
                <a:blip r:embed="rId2"/>
              </a:buBlip>
              <a:defRPr sz="2550"/>
            </a:pPr>
            <a:r>
              <a:t>CPU-bound与IO-bound 资源隔离</a:t>
            </a:r>
          </a:p>
        </p:txBody>
      </p:sp>
      <p:grpSp>
        <p:nvGrpSpPr>
          <p:cNvPr id="261" name="图像"/>
          <p:cNvGrpSpPr/>
          <p:nvPr/>
        </p:nvGrpSpPr>
        <p:grpSpPr>
          <a:xfrm>
            <a:off x="6991350" y="2374900"/>
            <a:ext cx="3543300" cy="2794000"/>
            <a:chOff x="0" y="0"/>
            <a:chExt cx="3543300" cy="2794000"/>
          </a:xfrm>
        </p:grpSpPr>
        <p:pic>
          <p:nvPicPr>
            <p:cNvPr id="260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3289300" cy="2463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9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543300" cy="2794000"/>
            </a:xfrm>
            <a:prstGeom prst="rect">
              <a:avLst/>
            </a:prstGeom>
            <a:effectLst/>
          </p:spPr>
        </p:pic>
      </p:grpSp>
      <p:grpSp>
        <p:nvGrpSpPr>
          <p:cNvPr id="264" name="图像"/>
          <p:cNvGrpSpPr/>
          <p:nvPr/>
        </p:nvGrpSpPr>
        <p:grpSpPr>
          <a:xfrm>
            <a:off x="7865774" y="5255502"/>
            <a:ext cx="3545176" cy="4017793"/>
            <a:chOff x="0" y="0"/>
            <a:chExt cx="3545175" cy="4017791"/>
          </a:xfrm>
        </p:grpSpPr>
        <p:pic>
          <p:nvPicPr>
            <p:cNvPr id="263" name="图像" descr="图像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3291176" cy="36875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2" name="图像" descr="图像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545176" cy="401779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3"/>
      <p:bldP build="whole" bldLvl="1" animBg="1" rev="0" advAuto="0" spid="261" grpId="1"/>
      <p:bldP build="p" bldLvl="5" animBg="1" rev="0" advAuto="0" spid="25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性能的分类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性能的分类</a:t>
            </a:r>
          </a:p>
        </p:txBody>
      </p:sp>
      <p:grpSp>
        <p:nvGrpSpPr>
          <p:cNvPr id="140" name="图像"/>
          <p:cNvGrpSpPr/>
          <p:nvPr/>
        </p:nvGrpSpPr>
        <p:grpSpPr>
          <a:xfrm>
            <a:off x="5638800" y="2867137"/>
            <a:ext cx="6383177" cy="4171726"/>
            <a:chOff x="0" y="0"/>
            <a:chExt cx="6383176" cy="4171725"/>
          </a:xfrm>
        </p:grpSpPr>
        <p:pic>
          <p:nvPicPr>
            <p:cNvPr id="139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6129177" cy="38415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8" name="图像" descr="图像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383177" cy="41717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hrome推送案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chrome推送案例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背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背景</a:t>
            </a:r>
          </a:p>
        </p:txBody>
      </p:sp>
      <p:sp>
        <p:nvSpPr>
          <p:cNvPr id="269" name="当前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当前</a:t>
            </a:r>
          </a:p>
          <a:p>
            <a:pPr lvl="1">
              <a:buBlip>
                <a:blip r:embed="rId2"/>
              </a:buBlip>
            </a:pPr>
            <a:r>
              <a:t>目前chrome插件采用定时拉取实现，时效性低</a:t>
            </a:r>
          </a:p>
          <a:p>
            <a:pPr>
              <a:buBlip>
                <a:blip r:embed="rId2"/>
              </a:buBlip>
            </a:pPr>
            <a:r>
              <a:t>以后</a:t>
            </a:r>
          </a:p>
          <a:p>
            <a:pPr lvl="1">
              <a:buBlip>
                <a:blip r:embed="rId2"/>
              </a:buBlip>
            </a:pPr>
            <a:r>
              <a:t>产生新文章后，主动推送给chrome插件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要做的事情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要做的事情</a:t>
            </a:r>
          </a:p>
        </p:txBody>
      </p:sp>
      <p:sp>
        <p:nvSpPr>
          <p:cNvPr id="272" name="基于websocket协议，维持50万长连接在线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基于websocket协议，维持50万长连接在线</a:t>
            </a:r>
          </a:p>
          <a:p>
            <a:pPr>
              <a:buBlip>
                <a:blip r:embed="rId2"/>
              </a:buBlip>
            </a:pPr>
            <a:r>
              <a:t>产生1篇新文章，遍历50万长连接推送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定位：CPU - 重复计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定位：CPU - 重复计算</a:t>
            </a:r>
          </a:p>
        </p:txBody>
      </p:sp>
      <p:sp>
        <p:nvSpPr>
          <p:cNvPr id="275" name="协议采用json，50万次推送需要编码50万次json，服务器要炸了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协议采用json，50万次推送需要编码50万次json，服务器要炸了</a:t>
            </a:r>
          </a:p>
        </p:txBody>
      </p:sp>
      <p:pic>
        <p:nvPicPr>
          <p:cNvPr id="276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7950" y="6267450"/>
            <a:ext cx="3289300" cy="246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2"/>
      <p:bldP build="p" bldLvl="5" animBg="1" rev="0" advAuto="0" spid="27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优化：CPU - 重复计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优化：CPU - 重复计算</a:t>
            </a:r>
          </a:p>
        </p:txBody>
      </p:sp>
      <p:sp>
        <p:nvSpPr>
          <p:cNvPr id="279" name="消息只json编码一次，直接写给50万连接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消息只json编码一次，直接写给50万连接</a:t>
            </a:r>
          </a:p>
          <a:p>
            <a:pPr lvl="1"/>
            <a:r>
              <a:t>试错是积累这方面经验的主要途径，不试不知道，不自信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定位：CPU - 锁瓶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定位：CPU - 锁瓶颈</a:t>
            </a:r>
          </a:p>
        </p:txBody>
      </p:sp>
      <p:sp>
        <p:nvSpPr>
          <p:cNvPr id="282" name="遍历50万连接推送消息，花费时间很长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遍历50万连接推送消息，花费时间很长</a:t>
            </a:r>
          </a:p>
          <a:p>
            <a:pPr>
              <a:buBlip>
                <a:blip r:embed="rId2"/>
              </a:buBlip>
            </a:pPr>
            <a:r>
              <a:t>每时每刻都有连接上下线，集合锁粒度很粗，并发能力很差，各种僵死感</a:t>
            </a:r>
          </a:p>
        </p:txBody>
      </p:sp>
      <p:grpSp>
        <p:nvGrpSpPr>
          <p:cNvPr id="285" name="图像"/>
          <p:cNvGrpSpPr/>
          <p:nvPr/>
        </p:nvGrpSpPr>
        <p:grpSpPr>
          <a:xfrm>
            <a:off x="8668349" y="2285341"/>
            <a:ext cx="4450751" cy="3563010"/>
            <a:chOff x="0" y="0"/>
            <a:chExt cx="4450749" cy="3563008"/>
          </a:xfrm>
        </p:grpSpPr>
        <p:pic>
          <p:nvPicPr>
            <p:cNvPr id="284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196750" cy="32328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3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4450750" cy="35630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优化：CPU - 锁瓶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优化：CPU - 锁瓶颈</a:t>
            </a:r>
          </a:p>
        </p:txBody>
      </p:sp>
      <p:sp>
        <p:nvSpPr>
          <p:cNvPr id="288" name="连接随机打散到多个集合，每个集合大约1万个连接，有独立的锁保护…"/>
          <p:cNvSpPr txBox="1"/>
          <p:nvPr>
            <p:ph type="body" idx="1"/>
          </p:nvPr>
        </p:nvSpPr>
        <p:spPr>
          <a:xfrm>
            <a:off x="508000" y="3032123"/>
            <a:ext cx="11988800" cy="57277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连接随机打散到多个集合，每个集合大约1万个连接，有独立的锁保护</a:t>
            </a:r>
          </a:p>
          <a:p>
            <a:pPr>
              <a:buBlip>
                <a:blip r:embed="rId2"/>
              </a:buBlip>
            </a:pPr>
            <a:r>
              <a:t>多线程并行遍历多个集合推送，单个集合的锁占用时间很短</a:t>
            </a:r>
          </a:p>
          <a:p>
            <a:pPr>
              <a:buBlip>
                <a:blip r:embed="rId2"/>
              </a:buBlip>
            </a:pPr>
            <a:r>
              <a:t>使用读写锁取代互斥锁，提升多条消息同时遍历推送的并发能力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优化：IO - 小包传输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优化：IO - 小包传输</a:t>
            </a:r>
          </a:p>
        </p:txBody>
      </p:sp>
      <p:sp>
        <p:nvSpPr>
          <p:cNvPr id="291" name="1秒发10篇文章，就需要推送10*50万=1000万次/秒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1秒发10篇文章，就需要推送10*50万=1000万次/秒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优化：IO - 小包传输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优化：IO - 小包传输</a:t>
            </a:r>
          </a:p>
        </p:txBody>
      </p:sp>
      <p:sp>
        <p:nvSpPr>
          <p:cNvPr id="294" name="按秒级时间窗口，将要推送的文章合并成数组，整体json编码后，再遍历推送出去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按秒级时间窗口，将要推送的文章合并成数组，整体json编码后，再遍历推送出去</a:t>
            </a:r>
          </a:p>
          <a:p>
            <a:pPr lvl="1">
              <a:buBlip>
                <a:blip r:embed="rId2"/>
              </a:buBlip>
            </a:pPr>
            <a:r>
              <a:t>linux协议栈的PPS经验值大概就是100-150万左右，再多就会丢包</a:t>
            </a:r>
          </a:p>
          <a:p>
            <a:pPr lvl="1">
              <a:buBlip>
                <a:blip r:embed="rId2"/>
              </a:buBlip>
            </a:pPr>
            <a:r>
              <a:t>减少小包即减轻协议栈处理压力，整个链路上的设备都会降低CPU损耗</a:t>
            </a:r>
          </a:p>
        </p:txBody>
      </p:sp>
      <p:grpSp>
        <p:nvGrpSpPr>
          <p:cNvPr id="297" name="图像"/>
          <p:cNvGrpSpPr/>
          <p:nvPr/>
        </p:nvGrpSpPr>
        <p:grpSpPr>
          <a:xfrm>
            <a:off x="8712200" y="762000"/>
            <a:ext cx="3556000" cy="2794000"/>
            <a:chOff x="0" y="0"/>
            <a:chExt cx="3556000" cy="2794000"/>
          </a:xfrm>
        </p:grpSpPr>
        <p:pic>
          <p:nvPicPr>
            <p:cNvPr id="296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3302000" cy="2463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5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556000" cy="2794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4" grpId="2"/>
      <p:bldP build="whole" bldLvl="1" animBg="1" rev="0" advAuto="0" spid="29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优化：IO - 异步通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优化：IO - 异步通讯</a:t>
            </a:r>
          </a:p>
        </p:txBody>
      </p:sp>
      <p:sp>
        <p:nvSpPr>
          <p:cNvPr id="300" name="因为推送遍历集合需要锁整个集合，同步等待每个websocket write完成无法接受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因为推送遍历集合需要锁整个集合，同步等待每个websocket write完成无法接受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问题：分别是什么原因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问题：分别是什么原因？</a:t>
            </a:r>
          </a:p>
        </p:txBody>
      </p:sp>
      <p:sp>
        <p:nvSpPr>
          <p:cNvPr id="143" name="笔记本开机花费5分钟…"/>
          <p:cNvSpPr txBox="1"/>
          <p:nvPr>
            <p:ph type="body" idx="1"/>
          </p:nvPr>
        </p:nvSpPr>
        <p:spPr>
          <a:xfrm>
            <a:off x="508000" y="2990848"/>
            <a:ext cx="11988800" cy="57277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笔记本开机花费5分钟</a:t>
            </a:r>
          </a:p>
          <a:p>
            <a:pPr>
              <a:buBlip>
                <a:blip r:embed="rId2"/>
              </a:buBlip>
            </a:pPr>
            <a:r>
              <a:t>看直播的时候浏览器卡顿</a:t>
            </a:r>
          </a:p>
        </p:txBody>
      </p:sp>
      <p:grpSp>
        <p:nvGrpSpPr>
          <p:cNvPr id="146" name="图像"/>
          <p:cNvGrpSpPr/>
          <p:nvPr/>
        </p:nvGrpSpPr>
        <p:grpSpPr>
          <a:xfrm>
            <a:off x="6496050" y="3124200"/>
            <a:ext cx="5981700" cy="4724400"/>
            <a:chOff x="0" y="0"/>
            <a:chExt cx="5981700" cy="4724400"/>
          </a:xfrm>
        </p:grpSpPr>
        <p:pic>
          <p:nvPicPr>
            <p:cNvPr id="145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5727700" cy="4394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4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981700" cy="4724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  <p:bldP build="p" bldLvl="5" animBg="1" rev="0" advAuto="0" spid="143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优化：IO - 异步通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优化：IO - 异步通讯</a:t>
            </a:r>
          </a:p>
        </p:txBody>
      </p:sp>
      <p:sp>
        <p:nvSpPr>
          <p:cNvPr id="303" name="每个websocket有独立的读写goroutine，读写消息通过channel缓冲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每个websocket有独立的读写goroutine，读写消息通过channel缓冲</a:t>
            </a:r>
          </a:p>
          <a:p>
            <a:pPr>
              <a:buBlip>
                <a:blip r:embed="rId2"/>
              </a:buBlip>
            </a:pPr>
            <a:r>
              <a:t>遍历websocket推送时，只需向channel投递消息，不需要等待网络发送，因此遍历很快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内部设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内部设计</a:t>
            </a:r>
          </a:p>
        </p:txBody>
      </p:sp>
      <p:sp>
        <p:nvSpPr>
          <p:cNvPr id="306" name="连接"/>
          <p:cNvSpPr/>
          <p:nvPr/>
        </p:nvSpPr>
        <p:spPr>
          <a:xfrm>
            <a:off x="3162300" y="2670430"/>
            <a:ext cx="865238" cy="721123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连接</a:t>
            </a:r>
          </a:p>
        </p:txBody>
      </p:sp>
      <p:sp>
        <p:nvSpPr>
          <p:cNvPr id="307" name="连接"/>
          <p:cNvSpPr/>
          <p:nvPr/>
        </p:nvSpPr>
        <p:spPr>
          <a:xfrm>
            <a:off x="4686300" y="2670430"/>
            <a:ext cx="865238" cy="721123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连接</a:t>
            </a:r>
          </a:p>
        </p:txBody>
      </p:sp>
      <p:sp>
        <p:nvSpPr>
          <p:cNvPr id="308" name="连接"/>
          <p:cNvSpPr/>
          <p:nvPr/>
        </p:nvSpPr>
        <p:spPr>
          <a:xfrm>
            <a:off x="6210300" y="2670430"/>
            <a:ext cx="865238" cy="721123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连接</a:t>
            </a:r>
          </a:p>
        </p:txBody>
      </p:sp>
      <p:sp>
        <p:nvSpPr>
          <p:cNvPr id="309" name="集合"/>
          <p:cNvSpPr/>
          <p:nvPr/>
        </p:nvSpPr>
        <p:spPr>
          <a:xfrm>
            <a:off x="2762250" y="4008985"/>
            <a:ext cx="1194346" cy="721123"/>
          </a:xfrm>
          <a:prstGeom prst="roundRect">
            <a:avLst>
              <a:gd name="adj" fmla="val 24843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集合</a:t>
            </a:r>
          </a:p>
        </p:txBody>
      </p:sp>
      <p:sp>
        <p:nvSpPr>
          <p:cNvPr id="310" name="集合"/>
          <p:cNvSpPr/>
          <p:nvPr/>
        </p:nvSpPr>
        <p:spPr>
          <a:xfrm>
            <a:off x="4521745" y="4008985"/>
            <a:ext cx="1194347" cy="721123"/>
          </a:xfrm>
          <a:prstGeom prst="roundRect">
            <a:avLst>
              <a:gd name="adj" fmla="val 24843"/>
            </a:avLst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集合</a:t>
            </a:r>
          </a:p>
        </p:txBody>
      </p:sp>
      <p:sp>
        <p:nvSpPr>
          <p:cNvPr id="311" name="集合"/>
          <p:cNvSpPr/>
          <p:nvPr/>
        </p:nvSpPr>
        <p:spPr>
          <a:xfrm>
            <a:off x="6281241" y="4008985"/>
            <a:ext cx="1194347" cy="721123"/>
          </a:xfrm>
          <a:prstGeom prst="roundRect">
            <a:avLst>
              <a:gd name="adj" fmla="val 24843"/>
            </a:avLst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集合</a:t>
            </a:r>
          </a:p>
        </p:txBody>
      </p:sp>
      <p:sp>
        <p:nvSpPr>
          <p:cNvPr id="312" name="连接"/>
          <p:cNvSpPr/>
          <p:nvPr/>
        </p:nvSpPr>
        <p:spPr>
          <a:xfrm>
            <a:off x="1816100" y="2670430"/>
            <a:ext cx="865238" cy="721123"/>
          </a:xfrm>
          <a:prstGeom prst="ellipse">
            <a:avLst/>
          </a:prstGeom>
          <a:blipFill>
            <a:blip r:embed="rId8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连接</a:t>
            </a:r>
          </a:p>
        </p:txBody>
      </p:sp>
      <p:sp>
        <p:nvSpPr>
          <p:cNvPr id="313" name="连接"/>
          <p:cNvSpPr/>
          <p:nvPr/>
        </p:nvSpPr>
        <p:spPr>
          <a:xfrm>
            <a:off x="7734300" y="2670430"/>
            <a:ext cx="865238" cy="721123"/>
          </a:xfrm>
          <a:prstGeom prst="ellipse">
            <a:avLst/>
          </a:prstGeom>
          <a:blipFill>
            <a:blip r:embed="rId9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连接</a:t>
            </a:r>
          </a:p>
        </p:txBody>
      </p:sp>
      <p:sp>
        <p:nvSpPr>
          <p:cNvPr id="314" name="消息"/>
          <p:cNvSpPr/>
          <p:nvPr/>
        </p:nvSpPr>
        <p:spPr>
          <a:xfrm>
            <a:off x="2839591" y="7935515"/>
            <a:ext cx="1039664" cy="657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44" y="0"/>
                </a:moveTo>
                <a:lnTo>
                  <a:pt x="10803" y="12213"/>
                </a:lnTo>
                <a:lnTo>
                  <a:pt x="20856" y="0"/>
                </a:lnTo>
                <a:lnTo>
                  <a:pt x="744" y="0"/>
                </a:lnTo>
                <a:close/>
                <a:moveTo>
                  <a:pt x="0" y="157"/>
                </a:moveTo>
                <a:lnTo>
                  <a:pt x="0" y="21418"/>
                </a:lnTo>
                <a:cubicBezTo>
                  <a:pt x="0" y="21518"/>
                  <a:pt x="52" y="21600"/>
                  <a:pt x="115" y="21600"/>
                </a:cubicBezTo>
                <a:lnTo>
                  <a:pt x="21485" y="21600"/>
                </a:lnTo>
                <a:cubicBezTo>
                  <a:pt x="21548" y="21600"/>
                  <a:pt x="21600" y="21518"/>
                  <a:pt x="21600" y="21418"/>
                </a:cubicBezTo>
                <a:lnTo>
                  <a:pt x="21600" y="157"/>
                </a:lnTo>
                <a:lnTo>
                  <a:pt x="10976" y="13181"/>
                </a:lnTo>
                <a:cubicBezTo>
                  <a:pt x="10924" y="13245"/>
                  <a:pt x="10861" y="13272"/>
                  <a:pt x="10797" y="13272"/>
                </a:cubicBezTo>
                <a:cubicBezTo>
                  <a:pt x="10734" y="13272"/>
                  <a:pt x="10669" y="13233"/>
                  <a:pt x="10612" y="13170"/>
                </a:cubicBezTo>
                <a:lnTo>
                  <a:pt x="0" y="15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消息</a:t>
            </a:r>
          </a:p>
        </p:txBody>
      </p:sp>
      <p:sp>
        <p:nvSpPr>
          <p:cNvPr id="315" name="消息"/>
          <p:cNvSpPr/>
          <p:nvPr/>
        </p:nvSpPr>
        <p:spPr>
          <a:xfrm>
            <a:off x="4599086" y="7935515"/>
            <a:ext cx="1039665" cy="657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44" y="0"/>
                </a:moveTo>
                <a:lnTo>
                  <a:pt x="10803" y="12213"/>
                </a:lnTo>
                <a:lnTo>
                  <a:pt x="20856" y="0"/>
                </a:lnTo>
                <a:lnTo>
                  <a:pt x="744" y="0"/>
                </a:lnTo>
                <a:close/>
                <a:moveTo>
                  <a:pt x="0" y="157"/>
                </a:moveTo>
                <a:lnTo>
                  <a:pt x="0" y="21418"/>
                </a:lnTo>
                <a:cubicBezTo>
                  <a:pt x="0" y="21518"/>
                  <a:pt x="52" y="21600"/>
                  <a:pt x="115" y="21600"/>
                </a:cubicBezTo>
                <a:lnTo>
                  <a:pt x="21485" y="21600"/>
                </a:lnTo>
                <a:cubicBezTo>
                  <a:pt x="21548" y="21600"/>
                  <a:pt x="21600" y="21518"/>
                  <a:pt x="21600" y="21418"/>
                </a:cubicBezTo>
                <a:lnTo>
                  <a:pt x="21600" y="157"/>
                </a:lnTo>
                <a:lnTo>
                  <a:pt x="10976" y="13181"/>
                </a:lnTo>
                <a:cubicBezTo>
                  <a:pt x="10924" y="13245"/>
                  <a:pt x="10861" y="13272"/>
                  <a:pt x="10797" y="13272"/>
                </a:cubicBezTo>
                <a:cubicBezTo>
                  <a:pt x="10734" y="13272"/>
                  <a:pt x="10669" y="13233"/>
                  <a:pt x="10612" y="13170"/>
                </a:cubicBezTo>
                <a:lnTo>
                  <a:pt x="0" y="15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消息</a:t>
            </a:r>
          </a:p>
        </p:txBody>
      </p:sp>
      <p:sp>
        <p:nvSpPr>
          <p:cNvPr id="316" name="消息"/>
          <p:cNvSpPr/>
          <p:nvPr/>
        </p:nvSpPr>
        <p:spPr>
          <a:xfrm>
            <a:off x="6358582" y="7935515"/>
            <a:ext cx="1039665" cy="657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44" y="0"/>
                </a:moveTo>
                <a:lnTo>
                  <a:pt x="10803" y="12213"/>
                </a:lnTo>
                <a:lnTo>
                  <a:pt x="20856" y="0"/>
                </a:lnTo>
                <a:lnTo>
                  <a:pt x="744" y="0"/>
                </a:lnTo>
                <a:close/>
                <a:moveTo>
                  <a:pt x="0" y="157"/>
                </a:moveTo>
                <a:lnTo>
                  <a:pt x="0" y="21418"/>
                </a:lnTo>
                <a:cubicBezTo>
                  <a:pt x="0" y="21518"/>
                  <a:pt x="52" y="21600"/>
                  <a:pt x="115" y="21600"/>
                </a:cubicBezTo>
                <a:lnTo>
                  <a:pt x="21485" y="21600"/>
                </a:lnTo>
                <a:cubicBezTo>
                  <a:pt x="21548" y="21600"/>
                  <a:pt x="21600" y="21518"/>
                  <a:pt x="21600" y="21418"/>
                </a:cubicBezTo>
                <a:lnTo>
                  <a:pt x="21600" y="157"/>
                </a:lnTo>
                <a:lnTo>
                  <a:pt x="10976" y="13181"/>
                </a:lnTo>
                <a:cubicBezTo>
                  <a:pt x="10924" y="13245"/>
                  <a:pt x="10861" y="13272"/>
                  <a:pt x="10797" y="13272"/>
                </a:cubicBezTo>
                <a:cubicBezTo>
                  <a:pt x="10734" y="13272"/>
                  <a:pt x="10669" y="13233"/>
                  <a:pt x="10612" y="13170"/>
                </a:cubicBezTo>
                <a:lnTo>
                  <a:pt x="0" y="15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消息</a:t>
            </a:r>
          </a:p>
        </p:txBody>
      </p:sp>
      <p:sp>
        <p:nvSpPr>
          <p:cNvPr id="317" name="打包与编码"/>
          <p:cNvSpPr/>
          <p:nvPr/>
        </p:nvSpPr>
        <p:spPr>
          <a:xfrm>
            <a:off x="4610685" y="6609567"/>
            <a:ext cx="1016468" cy="870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87" y="0"/>
                </a:moveTo>
                <a:lnTo>
                  <a:pt x="6487" y="2989"/>
                </a:lnTo>
                <a:lnTo>
                  <a:pt x="4591" y="2989"/>
                </a:lnTo>
                <a:lnTo>
                  <a:pt x="4591" y="2214"/>
                </a:lnTo>
                <a:lnTo>
                  <a:pt x="2409" y="2214"/>
                </a:lnTo>
                <a:lnTo>
                  <a:pt x="2409" y="2989"/>
                </a:lnTo>
                <a:cubicBezTo>
                  <a:pt x="1080" y="2995"/>
                  <a:pt x="0" y="4263"/>
                  <a:pt x="0" y="5808"/>
                </a:cubicBezTo>
                <a:lnTo>
                  <a:pt x="0" y="18781"/>
                </a:lnTo>
                <a:cubicBezTo>
                  <a:pt x="0" y="20332"/>
                  <a:pt x="1085" y="21600"/>
                  <a:pt x="2414" y="21600"/>
                </a:cubicBezTo>
                <a:lnTo>
                  <a:pt x="19185" y="21600"/>
                </a:lnTo>
                <a:cubicBezTo>
                  <a:pt x="20513" y="21600"/>
                  <a:pt x="21600" y="20332"/>
                  <a:pt x="21600" y="18781"/>
                </a:cubicBezTo>
                <a:lnTo>
                  <a:pt x="21600" y="5808"/>
                </a:lnTo>
                <a:cubicBezTo>
                  <a:pt x="21600" y="4257"/>
                  <a:pt x="20515" y="2989"/>
                  <a:pt x="19191" y="2989"/>
                </a:cubicBezTo>
                <a:lnTo>
                  <a:pt x="19191" y="2214"/>
                </a:lnTo>
                <a:lnTo>
                  <a:pt x="17009" y="2214"/>
                </a:lnTo>
                <a:lnTo>
                  <a:pt x="17009" y="2989"/>
                </a:lnTo>
                <a:lnTo>
                  <a:pt x="15113" y="2989"/>
                </a:lnTo>
                <a:lnTo>
                  <a:pt x="15113" y="0"/>
                </a:lnTo>
                <a:lnTo>
                  <a:pt x="6487" y="0"/>
                </a:lnTo>
                <a:close/>
                <a:moveTo>
                  <a:pt x="7940" y="1690"/>
                </a:moveTo>
                <a:lnTo>
                  <a:pt x="13660" y="1690"/>
                </a:lnTo>
                <a:lnTo>
                  <a:pt x="13660" y="2983"/>
                </a:lnTo>
                <a:lnTo>
                  <a:pt x="7940" y="2983"/>
                </a:lnTo>
                <a:lnTo>
                  <a:pt x="7940" y="1690"/>
                </a:lnTo>
                <a:close/>
              </a:path>
            </a:pathLst>
          </a:custGeom>
          <a:solidFill>
            <a:schemeClr val="accent6">
              <a:hueOff val="64508"/>
              <a:satOff val="3195"/>
              <a:lumOff val="-1269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打包与编码</a:t>
            </a:r>
          </a:p>
        </p:txBody>
      </p:sp>
      <p:sp>
        <p:nvSpPr>
          <p:cNvPr id="318" name="线条"/>
          <p:cNvSpPr/>
          <p:nvPr/>
        </p:nvSpPr>
        <p:spPr>
          <a:xfrm flipV="1">
            <a:off x="3854449" y="7513516"/>
            <a:ext cx="652181" cy="316035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19" name="线条"/>
          <p:cNvSpPr/>
          <p:nvPr/>
        </p:nvSpPr>
        <p:spPr>
          <a:xfrm flipH="1" flipV="1">
            <a:off x="5731207" y="7516031"/>
            <a:ext cx="652181" cy="313520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20" name="线条"/>
          <p:cNvSpPr/>
          <p:nvPr/>
        </p:nvSpPr>
        <p:spPr>
          <a:xfrm flipV="1">
            <a:off x="5118918" y="7527010"/>
            <a:ext cx="1" cy="307966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21" name="线条"/>
          <p:cNvSpPr/>
          <p:nvPr/>
        </p:nvSpPr>
        <p:spPr>
          <a:xfrm flipV="1">
            <a:off x="5118918" y="6102628"/>
            <a:ext cx="1" cy="460367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22" name="多线程分发"/>
          <p:cNvSpPr/>
          <p:nvPr/>
        </p:nvSpPr>
        <p:spPr>
          <a:xfrm>
            <a:off x="2863850" y="5309276"/>
            <a:ext cx="4510138" cy="72112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多线程分发</a:t>
            </a:r>
          </a:p>
        </p:txBody>
      </p:sp>
      <p:sp>
        <p:nvSpPr>
          <p:cNvPr id="323" name="线条"/>
          <p:cNvSpPr/>
          <p:nvPr/>
        </p:nvSpPr>
        <p:spPr>
          <a:xfrm flipH="1" flipV="1">
            <a:off x="3798118" y="4784272"/>
            <a:ext cx="431075" cy="431076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24" name="线条"/>
          <p:cNvSpPr/>
          <p:nvPr/>
        </p:nvSpPr>
        <p:spPr>
          <a:xfrm flipV="1">
            <a:off x="5118918" y="4768451"/>
            <a:ext cx="1" cy="460367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25" name="线条"/>
          <p:cNvSpPr/>
          <p:nvPr/>
        </p:nvSpPr>
        <p:spPr>
          <a:xfrm flipV="1">
            <a:off x="6012136" y="4826512"/>
            <a:ext cx="408511" cy="408510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26" name="线条"/>
          <p:cNvSpPr/>
          <p:nvPr/>
        </p:nvSpPr>
        <p:spPr>
          <a:xfrm>
            <a:off x="3941367" y="3485482"/>
            <a:ext cx="483508" cy="483508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27" name="线条"/>
          <p:cNvSpPr/>
          <p:nvPr/>
        </p:nvSpPr>
        <p:spPr>
          <a:xfrm>
            <a:off x="2584828" y="3391291"/>
            <a:ext cx="571123" cy="571122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28" name="线条"/>
          <p:cNvSpPr/>
          <p:nvPr/>
        </p:nvSpPr>
        <p:spPr>
          <a:xfrm>
            <a:off x="5118918" y="3480375"/>
            <a:ext cx="1" cy="497348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29" name="线条"/>
          <p:cNvSpPr/>
          <p:nvPr/>
        </p:nvSpPr>
        <p:spPr>
          <a:xfrm>
            <a:off x="6642918" y="3463804"/>
            <a:ext cx="1" cy="530436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30" name="线条"/>
          <p:cNvSpPr/>
          <p:nvPr/>
        </p:nvSpPr>
        <p:spPr>
          <a:xfrm flipH="1">
            <a:off x="7246987" y="3399663"/>
            <a:ext cx="554379" cy="554379"/>
          </a:xfrm>
          <a:prstGeom prst="line">
            <a:avLst/>
          </a:prstGeom>
          <a:ln w="38100">
            <a:solidFill>
              <a:srgbClr val="6F6A5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整体架构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整体架构</a:t>
            </a:r>
          </a:p>
        </p:txBody>
      </p:sp>
      <p:sp>
        <p:nvSpPr>
          <p:cNvPr id="333" name="连接"/>
          <p:cNvSpPr/>
          <p:nvPr/>
        </p:nvSpPr>
        <p:spPr>
          <a:xfrm>
            <a:off x="1403350" y="2667000"/>
            <a:ext cx="8086477" cy="903536"/>
          </a:xfrm>
          <a:prstGeom prst="roundRect">
            <a:avLst>
              <a:gd name="adj" fmla="val 21084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连接</a:t>
            </a:r>
          </a:p>
        </p:txBody>
      </p:sp>
      <p:sp>
        <p:nvSpPr>
          <p:cNvPr id="334" name="gateway网关"/>
          <p:cNvSpPr/>
          <p:nvPr/>
        </p:nvSpPr>
        <p:spPr>
          <a:xfrm>
            <a:off x="1428750" y="4309715"/>
            <a:ext cx="2574677" cy="903536"/>
          </a:xfrm>
          <a:prstGeom prst="roundRect">
            <a:avLst>
              <a:gd name="adj" fmla="val 21084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gateway网关</a:t>
            </a:r>
          </a:p>
        </p:txBody>
      </p:sp>
      <p:sp>
        <p:nvSpPr>
          <p:cNvPr id="335" name="logic逻辑层"/>
          <p:cNvSpPr/>
          <p:nvPr/>
        </p:nvSpPr>
        <p:spPr>
          <a:xfrm>
            <a:off x="1441450" y="6062202"/>
            <a:ext cx="8086477" cy="903537"/>
          </a:xfrm>
          <a:prstGeom prst="roundRect">
            <a:avLst>
              <a:gd name="adj" fmla="val 21084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logic逻辑层</a:t>
            </a:r>
          </a:p>
        </p:txBody>
      </p:sp>
      <p:sp>
        <p:nvSpPr>
          <p:cNvPr id="336" name="gateway网关"/>
          <p:cNvSpPr/>
          <p:nvPr/>
        </p:nvSpPr>
        <p:spPr>
          <a:xfrm>
            <a:off x="4159250" y="4309715"/>
            <a:ext cx="2574677" cy="903536"/>
          </a:xfrm>
          <a:prstGeom prst="roundRect">
            <a:avLst>
              <a:gd name="adj" fmla="val 21084"/>
            </a:avLst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gateway网关</a:t>
            </a:r>
          </a:p>
        </p:txBody>
      </p:sp>
      <p:sp>
        <p:nvSpPr>
          <p:cNvPr id="337" name="gateway网关"/>
          <p:cNvSpPr/>
          <p:nvPr/>
        </p:nvSpPr>
        <p:spPr>
          <a:xfrm>
            <a:off x="6972300" y="4309715"/>
            <a:ext cx="2574677" cy="903536"/>
          </a:xfrm>
          <a:prstGeom prst="roundRect">
            <a:avLst>
              <a:gd name="adj" fmla="val 21084"/>
            </a:avLst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gateway网关</a:t>
            </a:r>
          </a:p>
        </p:txBody>
      </p:sp>
      <p:sp>
        <p:nvSpPr>
          <p:cNvPr id="338" name="业务方"/>
          <p:cNvSpPr/>
          <p:nvPr/>
        </p:nvSpPr>
        <p:spPr>
          <a:xfrm>
            <a:off x="1974477" y="7814690"/>
            <a:ext cx="1483223" cy="1371403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业务方</a:t>
            </a:r>
          </a:p>
        </p:txBody>
      </p:sp>
      <p:sp>
        <p:nvSpPr>
          <p:cNvPr id="339" name="业务方"/>
          <p:cNvSpPr/>
          <p:nvPr/>
        </p:nvSpPr>
        <p:spPr>
          <a:xfrm>
            <a:off x="4743077" y="7814690"/>
            <a:ext cx="1483223" cy="137140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376119"/>
                  <a:satOff val="3650"/>
                  <a:lumOff val="-1397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业务方</a:t>
            </a:r>
          </a:p>
        </p:txBody>
      </p:sp>
      <p:sp>
        <p:nvSpPr>
          <p:cNvPr id="340" name="业务方"/>
          <p:cNvSpPr/>
          <p:nvPr/>
        </p:nvSpPr>
        <p:spPr>
          <a:xfrm>
            <a:off x="7518027" y="7814690"/>
            <a:ext cx="1483223" cy="1371403"/>
          </a:xfrm>
          <a:prstGeom prst="ellipse">
            <a:avLst/>
          </a:prstGeom>
          <a:gradFill>
            <a:gsLst>
              <a:gs pos="0">
                <a:srgbClr val="E2DAB2">
                  <a:alpha val="80000"/>
                </a:srgbClr>
              </a:gs>
              <a:gs pos="100000">
                <a:srgbClr val="E1D5AA">
                  <a:alpha val="80000"/>
                </a:srgbClr>
              </a:gs>
            </a:gsLst>
            <a:lin ang="5400000"/>
          </a:gradFill>
          <a:ln w="12700">
            <a:solidFill>
              <a:srgbClr val="A39E9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pPr/>
            <a:r>
              <a:t>业务方</a:t>
            </a:r>
          </a:p>
        </p:txBody>
      </p:sp>
      <p:sp>
        <p:nvSpPr>
          <p:cNvPr id="341" name="箭头"/>
          <p:cNvSpPr/>
          <p:nvPr/>
        </p:nvSpPr>
        <p:spPr>
          <a:xfrm rot="16200000">
            <a:off x="5140995" y="6946600"/>
            <a:ext cx="687387" cy="836316"/>
          </a:xfrm>
          <a:prstGeom prst="rightArrow">
            <a:avLst>
              <a:gd name="adj1" fmla="val 47981"/>
              <a:gd name="adj2" fmla="val 79123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2" name="箭头"/>
          <p:cNvSpPr/>
          <p:nvPr/>
        </p:nvSpPr>
        <p:spPr>
          <a:xfrm rot="16200000">
            <a:off x="5140995" y="5164682"/>
            <a:ext cx="687387" cy="836316"/>
          </a:xfrm>
          <a:prstGeom prst="rightArrow">
            <a:avLst>
              <a:gd name="adj1" fmla="val 47981"/>
              <a:gd name="adj2" fmla="val 79123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3" name="HTTP 提交消息"/>
          <p:cNvSpPr txBox="1"/>
          <p:nvPr/>
        </p:nvSpPr>
        <p:spPr>
          <a:xfrm>
            <a:off x="5981154" y="7101408"/>
            <a:ext cx="318879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 提交消息</a:t>
            </a:r>
          </a:p>
        </p:txBody>
      </p:sp>
      <p:sp>
        <p:nvSpPr>
          <p:cNvPr id="344" name="HTTP/2广播消息"/>
          <p:cNvSpPr txBox="1"/>
          <p:nvPr/>
        </p:nvSpPr>
        <p:spPr>
          <a:xfrm>
            <a:off x="5866184" y="5270275"/>
            <a:ext cx="341873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HTTP/2广播消息</a:t>
            </a:r>
          </a:p>
        </p:txBody>
      </p:sp>
      <p:sp>
        <p:nvSpPr>
          <p:cNvPr id="345" name="箭头"/>
          <p:cNvSpPr/>
          <p:nvPr/>
        </p:nvSpPr>
        <p:spPr>
          <a:xfrm rot="16200000">
            <a:off x="5102895" y="3526459"/>
            <a:ext cx="687387" cy="836316"/>
          </a:xfrm>
          <a:prstGeom prst="rightArrow">
            <a:avLst>
              <a:gd name="adj1" fmla="val 47981"/>
              <a:gd name="adj2" fmla="val 79123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6" name="Websocket推送消息"/>
          <p:cNvSpPr txBox="1"/>
          <p:nvPr/>
        </p:nvSpPr>
        <p:spPr>
          <a:xfrm>
            <a:off x="5775907" y="3653085"/>
            <a:ext cx="403108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Websocket推送消息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优化成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优化成果</a:t>
            </a:r>
          </a:p>
        </p:txBody>
      </p:sp>
      <p:sp>
        <p:nvSpPr>
          <p:cNvPr id="349" name="内存占用与长连接个数呈线性关系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内存占用与长连接个数呈线性关系</a:t>
            </a:r>
          </a:p>
          <a:p>
            <a:pPr>
              <a:buBlip>
                <a:blip r:embed="rId2"/>
              </a:buBlip>
            </a:pPr>
            <a:r>
              <a:t>消息推送期间，可以用尽整机的CPU</a:t>
            </a:r>
          </a:p>
          <a:p>
            <a:pPr>
              <a:buBlip>
                <a:blip r:embed="rId2"/>
              </a:buBlip>
            </a:pPr>
            <a:r>
              <a:t>消息推送期间，带宽高达6Gbit/s</a:t>
            </a:r>
          </a:p>
        </p:txBody>
      </p:sp>
      <p:sp>
        <p:nvSpPr>
          <p:cNvPr id="350" name="能把CPU跑没的代码才是好程序。"/>
          <p:cNvSpPr/>
          <p:nvPr/>
        </p:nvSpPr>
        <p:spPr>
          <a:xfrm>
            <a:off x="8080375" y="4814687"/>
            <a:ext cx="3599657" cy="2080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120" y="0"/>
                </a:moveTo>
                <a:cubicBezTo>
                  <a:pt x="2775" y="0"/>
                  <a:pt x="2496" y="483"/>
                  <a:pt x="2496" y="1080"/>
                </a:cubicBezTo>
                <a:lnTo>
                  <a:pt x="2496" y="8638"/>
                </a:lnTo>
                <a:lnTo>
                  <a:pt x="0" y="10798"/>
                </a:lnTo>
                <a:lnTo>
                  <a:pt x="2496" y="12958"/>
                </a:lnTo>
                <a:lnTo>
                  <a:pt x="2496" y="20520"/>
                </a:lnTo>
                <a:cubicBezTo>
                  <a:pt x="2496" y="21117"/>
                  <a:pt x="2775" y="21600"/>
                  <a:pt x="3120" y="21600"/>
                </a:cubicBezTo>
                <a:lnTo>
                  <a:pt x="20976" y="21600"/>
                </a:lnTo>
                <a:cubicBezTo>
                  <a:pt x="21321" y="21600"/>
                  <a:pt x="21600" y="21117"/>
                  <a:pt x="21600" y="20520"/>
                </a:cubicBezTo>
                <a:lnTo>
                  <a:pt x="21600" y="1080"/>
                </a:lnTo>
                <a:cubicBezTo>
                  <a:pt x="21600" y="483"/>
                  <a:pt x="21321" y="0"/>
                  <a:pt x="20976" y="0"/>
                </a:cubicBezTo>
                <a:lnTo>
                  <a:pt x="312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能把CPU跑没的代码才是好程序。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9" grpId="1"/>
      <p:bldP build="whole" bldLvl="1" animBg="1" rev="0" advAuto="0" spid="350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交流环节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73887">
              <a:defRPr sz="4096"/>
            </a:pPr>
            <a:r>
              <a:t>交流环节</a:t>
            </a:r>
          </a:p>
          <a:p>
            <a:pPr defTabSz="373887">
              <a:defRPr sz="4096"/>
            </a:pPr>
          </a:p>
          <a:p>
            <a:pPr defTabSz="373887">
              <a:defRPr sz="4096"/>
            </a:pPr>
            <a:r>
              <a:t>你有哪些优化经验分享一下？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性能问题分2类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性能问题分2类</a:t>
            </a:r>
          </a:p>
        </p:txBody>
      </p:sp>
      <p:sp>
        <p:nvSpPr>
          <p:cNvPr id="149" name="CP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CPU</a:t>
            </a:r>
          </a:p>
          <a:p>
            <a:pPr>
              <a:buBlip>
                <a:blip r:embed="rId2"/>
              </a:buBlip>
            </a:pPr>
            <a:r>
              <a:t>IO</a:t>
            </a:r>
          </a:p>
        </p:txBody>
      </p:sp>
      <p:grpSp>
        <p:nvGrpSpPr>
          <p:cNvPr id="152" name="图像"/>
          <p:cNvGrpSpPr/>
          <p:nvPr/>
        </p:nvGrpSpPr>
        <p:grpSpPr>
          <a:xfrm>
            <a:off x="6559550" y="3657600"/>
            <a:ext cx="5368200" cy="4063761"/>
            <a:chOff x="0" y="0"/>
            <a:chExt cx="5368199" cy="4063760"/>
          </a:xfrm>
        </p:grpSpPr>
        <p:pic>
          <p:nvPicPr>
            <p:cNvPr id="151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5114200" cy="37335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0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68200" cy="406376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感受硬件性能的进步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感受硬件性能的进步</a:t>
            </a:r>
          </a:p>
        </p:txBody>
      </p:sp>
      <p:sp>
        <p:nvSpPr>
          <p:cNvPr id="155" name="https://people.eecs.berkeley.edu/~rcs/research/interactive_latency.html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https://people.eecs.berkeley.edu/~rcs/research/interactive_latency.html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练习：属于哪类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练习：属于哪类？</a:t>
            </a:r>
          </a:p>
        </p:txBody>
      </p:sp>
      <p:sp>
        <p:nvSpPr>
          <p:cNvPr id="158" name="618期间，关注业务分发feed时出现队列堆积问题，feed无法及时写入数据库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618期间，关注业务分发feed时出现队列堆积问题，feed无法及时写入数据库</a:t>
            </a:r>
          </a:p>
          <a:p>
            <a:pPr>
              <a:buBlip>
                <a:blip r:embed="rId2"/>
              </a:buBlip>
            </a:pPr>
            <a:r>
              <a:t>双11期间，用户Redis Cluter出现连接超时，导致无法完成请求</a:t>
            </a:r>
          </a:p>
          <a:p>
            <a:pPr>
              <a:buBlip>
                <a:blip r:embed="rId2"/>
              </a:buBlip>
            </a:pPr>
            <a:r>
              <a:t>618期间，先发后审出现任务堆积，导致无法及时发出爆料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问题的定位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问题的定位</a:t>
            </a:r>
          </a:p>
        </p:txBody>
      </p:sp>
      <p:grpSp>
        <p:nvGrpSpPr>
          <p:cNvPr id="163" name="图像"/>
          <p:cNvGrpSpPr/>
          <p:nvPr/>
        </p:nvGrpSpPr>
        <p:grpSpPr>
          <a:xfrm>
            <a:off x="7220570" y="3626470"/>
            <a:ext cx="3987949" cy="4064149"/>
            <a:chOff x="0" y="0"/>
            <a:chExt cx="3987948" cy="4064148"/>
          </a:xfrm>
        </p:grpSpPr>
        <p:pic>
          <p:nvPicPr>
            <p:cNvPr id="162" name="图像" descr="图像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3733949" cy="37339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图像" descr="图像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87949" cy="40641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问题：电脑慢怎么办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问题：电脑慢怎么办？</a:t>
            </a:r>
          </a:p>
        </p:txBody>
      </p:sp>
      <p:sp>
        <p:nvSpPr>
          <p:cNvPr id="166" name="升级CP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升级CPU</a:t>
            </a:r>
          </a:p>
          <a:p>
            <a:pPr>
              <a:buBlip>
                <a:blip r:embed="rId2"/>
              </a:buBlip>
            </a:pPr>
            <a:r>
              <a:t>加内存条</a:t>
            </a:r>
          </a:p>
          <a:p>
            <a:pPr>
              <a:buBlip>
                <a:blip r:embed="rId2"/>
              </a:buBlip>
            </a:pPr>
            <a:r>
              <a:t>换SSD</a:t>
            </a:r>
          </a:p>
          <a:p>
            <a:pPr>
              <a:buBlip>
                <a:blip r:embed="rId2"/>
              </a:buBlip>
            </a:pPr>
            <a:r>
              <a:t>换主板</a:t>
            </a:r>
          </a:p>
        </p:txBody>
      </p:sp>
      <p:grpSp>
        <p:nvGrpSpPr>
          <p:cNvPr id="169" name="图像"/>
          <p:cNvGrpSpPr/>
          <p:nvPr/>
        </p:nvGrpSpPr>
        <p:grpSpPr>
          <a:xfrm>
            <a:off x="8204200" y="4800598"/>
            <a:ext cx="4470400" cy="2260601"/>
            <a:chOff x="0" y="0"/>
            <a:chExt cx="4470400" cy="2260600"/>
          </a:xfrm>
        </p:grpSpPr>
        <p:pic>
          <p:nvPicPr>
            <p:cNvPr id="168" name="图像" descr="图像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4216400" cy="1930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7" name="图像" descr="图像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470400" cy="2260600"/>
            </a:xfrm>
            <a:prstGeom prst="rect">
              <a:avLst/>
            </a:prstGeom>
            <a:effectLst/>
          </p:spPr>
        </p:pic>
      </p:grpSp>
      <p:grpSp>
        <p:nvGrpSpPr>
          <p:cNvPr id="172" name="图像"/>
          <p:cNvGrpSpPr/>
          <p:nvPr/>
        </p:nvGrpSpPr>
        <p:grpSpPr>
          <a:xfrm>
            <a:off x="4578350" y="3371850"/>
            <a:ext cx="3543300" cy="2794000"/>
            <a:chOff x="0" y="0"/>
            <a:chExt cx="3543300" cy="2794000"/>
          </a:xfrm>
        </p:grpSpPr>
        <p:pic>
          <p:nvPicPr>
            <p:cNvPr id="171" name="图像" descr="图像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3289300" cy="2463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0" name="图像" descr="图像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543300" cy="2794000"/>
            </a:xfrm>
            <a:prstGeom prst="rect">
              <a:avLst/>
            </a:prstGeom>
            <a:effectLst/>
          </p:spPr>
        </p:pic>
      </p:grpSp>
      <p:grpSp>
        <p:nvGrpSpPr>
          <p:cNvPr id="175" name="图像"/>
          <p:cNvGrpSpPr/>
          <p:nvPr/>
        </p:nvGrpSpPr>
        <p:grpSpPr>
          <a:xfrm>
            <a:off x="4279900" y="6946900"/>
            <a:ext cx="5029200" cy="2032000"/>
            <a:chOff x="0" y="0"/>
            <a:chExt cx="5029200" cy="2032000"/>
          </a:xfrm>
        </p:grpSpPr>
        <p:pic>
          <p:nvPicPr>
            <p:cNvPr id="174" name="图像" descr="图像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4775200" cy="1701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3" name="图像" descr="图像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029200" cy="2032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  <p:bldP build="whole" bldLvl="1" animBg="1" rev="0" advAuto="0" spid="175" grpId="4"/>
      <p:bldP build="whole" bldLvl="1" animBg="1" rev="0" advAuto="0" spid="169" grpId="3"/>
      <p:bldP build="whole" bldLvl="1" animBg="1" rev="0" advAuto="0" spid="172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